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9" r:id="rId5"/>
    <p:sldId id="270" r:id="rId6"/>
    <p:sldId id="261" r:id="rId7"/>
    <p:sldId id="262" r:id="rId8"/>
    <p:sldId id="271" r:id="rId9"/>
    <p:sldId id="264" r:id="rId10"/>
    <p:sldId id="266" r:id="rId11"/>
    <p:sldId id="272" r:id="rId12"/>
    <p:sldId id="273" r:id="rId13"/>
    <p:sldId id="268" r:id="rId14"/>
    <p:sldId id="267" r:id="rId15"/>
    <p:sldId id="279" r:id="rId16"/>
    <p:sldId id="277" r:id="rId17"/>
    <p:sldId id="278" r:id="rId18"/>
    <p:sldId id="275" r:id="rId19"/>
    <p:sldId id="263" r:id="rId20"/>
    <p:sldId id="274" r:id="rId21"/>
    <p:sldId id="25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19"/>
    <p:restoredTop sz="92494" autoAdjust="0"/>
  </p:normalViewPr>
  <p:slideViewPr>
    <p:cSldViewPr snapToGrid="0" snapToObjects="1">
      <p:cViewPr varScale="1">
        <p:scale>
          <a:sx n="123" d="100"/>
          <a:sy n="123" d="100"/>
        </p:scale>
        <p:origin x="101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51989-5BF1-45FC-91D9-97D5C2F9443F}" type="datetimeFigureOut">
              <a:rPr lang="zh-CN" altLang="en-US" smtClean="0"/>
              <a:t>2021/8/31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F3DE4-6FA8-44CE-914D-E426DB1A3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09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</a:t>
            </a:r>
            <a:r>
              <a:rPr lang="en-US" altLang="zh-CN" dirty="0"/>
              <a:t>IPCC</a:t>
            </a:r>
            <a:r>
              <a:rPr lang="zh-CN" altLang="en-US" dirty="0"/>
              <a:t>组委会的评委老师好，我们是来自中国科学技术大学的鸿雁超算队</a:t>
            </a:r>
            <a:r>
              <a:rPr lang="en-US" altLang="zh-CN" dirty="0"/>
              <a:t>2</a:t>
            </a:r>
            <a:r>
              <a:rPr lang="zh-CN" altLang="en-US" dirty="0"/>
              <a:t>，很高兴可以参加此次国际并行计算挑战赛。我们的队伍由安虹教授担任指导，包括付佳伟，朱子琦，沈沛祺和谭邵杰四位参赛队员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25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测试发现计算热点仍然在核心循环，同时该部分循环不存在数据依赖。因此我们对其进行循环展开并手动向量化的操作，通过调用</a:t>
            </a:r>
            <a:r>
              <a:rPr lang="en-US" altLang="zh-CN" dirty="0"/>
              <a:t>ATX2</a:t>
            </a:r>
            <a:r>
              <a:rPr lang="zh-CN" altLang="en-US" dirty="0"/>
              <a:t>指令，利用向量计算提高数据并行度。针对计算使用的</a:t>
            </a:r>
            <a:r>
              <a:rPr lang="en-US" altLang="zh-CN" dirty="0"/>
              <a:t>double</a:t>
            </a:r>
            <a:r>
              <a:rPr lang="zh-CN" altLang="en-US" dirty="0"/>
              <a:t>型变量，以</a:t>
            </a:r>
            <a:r>
              <a:rPr lang="en-US" altLang="zh-CN" dirty="0"/>
              <a:t>4</a:t>
            </a:r>
            <a:r>
              <a:rPr lang="zh-CN" altLang="en-US" dirty="0"/>
              <a:t>个为一组，对</a:t>
            </a:r>
            <a:r>
              <a:rPr lang="en-US" altLang="zh-CN" dirty="0"/>
              <a:t>256</a:t>
            </a:r>
            <a:r>
              <a:rPr lang="zh-CN" altLang="en-US" dirty="0"/>
              <a:t>位寄存器进行填充。并使用</a:t>
            </a:r>
            <a:r>
              <a:rPr lang="en-US" altLang="zh-CN" dirty="0"/>
              <a:t>ATX2</a:t>
            </a:r>
            <a:r>
              <a:rPr lang="zh-CN" altLang="en-US" dirty="0"/>
              <a:t>指令进行计算。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7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优化过程中，调整</a:t>
            </a:r>
            <a:r>
              <a:rPr lang="en-US" altLang="zh-CN" dirty="0"/>
              <a:t>OpenMP</a:t>
            </a:r>
            <a:r>
              <a:rPr lang="zh-CN" altLang="en-US" dirty="0"/>
              <a:t>参数，我们发现只使用</a:t>
            </a:r>
            <a:r>
              <a:rPr lang="en-US" altLang="zh-CN" dirty="0"/>
              <a:t>32cores</a:t>
            </a:r>
            <a:r>
              <a:rPr lang="zh-CN" altLang="en-US" dirty="0"/>
              <a:t>时速度最佳，因为</a:t>
            </a:r>
            <a:r>
              <a:rPr lang="en-US" altLang="zh-CN" dirty="0" err="1"/>
              <a:t>Amd</a:t>
            </a:r>
            <a:r>
              <a:rPr lang="en-US" altLang="zh-CN" dirty="0"/>
              <a:t> </a:t>
            </a:r>
            <a:r>
              <a:rPr lang="en-US" altLang="zh-CN" dirty="0" err="1"/>
              <a:t>Epyc</a:t>
            </a:r>
            <a:r>
              <a:rPr lang="en-US" altLang="zh-CN" dirty="0"/>
              <a:t> 7452</a:t>
            </a:r>
            <a:r>
              <a:rPr lang="zh-CN" altLang="en-US" dirty="0"/>
              <a:t>由两个包含</a:t>
            </a:r>
            <a:r>
              <a:rPr lang="en-US" altLang="zh-CN" dirty="0"/>
              <a:t>32</a:t>
            </a:r>
            <a:r>
              <a:rPr lang="zh-CN" altLang="en-US" dirty="0"/>
              <a:t>核心的</a:t>
            </a:r>
            <a:r>
              <a:rPr lang="en-US" altLang="zh-CN" dirty="0"/>
              <a:t>socket</a:t>
            </a:r>
            <a:r>
              <a:rPr lang="zh-CN" altLang="en-US" dirty="0"/>
              <a:t>构成，</a:t>
            </a:r>
            <a:r>
              <a:rPr lang="en-US" altLang="zh-CN" dirty="0"/>
              <a:t>OpenMP</a:t>
            </a:r>
            <a:r>
              <a:rPr lang="zh-CN" altLang="en-US" dirty="0"/>
              <a:t>线程数设置为</a:t>
            </a:r>
            <a:r>
              <a:rPr lang="en-US" altLang="zh-CN" dirty="0"/>
              <a:t>32</a:t>
            </a:r>
            <a:r>
              <a:rPr lang="zh-CN" altLang="en-US" dirty="0"/>
              <a:t>可以避免访问不同</a:t>
            </a:r>
            <a:r>
              <a:rPr lang="en-US" altLang="zh-CN" dirty="0" err="1"/>
              <a:t>cpu</a:t>
            </a:r>
            <a:r>
              <a:rPr lang="zh-CN" altLang="en-US" dirty="0"/>
              <a:t>所属内存的通信时间开销，也可以兼顾并行效率。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26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针对访存瓶颈，我们使用对齐的</a:t>
            </a:r>
            <a:r>
              <a:rPr lang="en-US" altLang="zh-CN" dirty="0"/>
              <a:t>stream</a:t>
            </a:r>
            <a:r>
              <a:rPr lang="zh-CN" altLang="en-US" dirty="0"/>
              <a:t>写来代替</a:t>
            </a:r>
            <a:r>
              <a:rPr lang="en-US" altLang="zh-CN" dirty="0"/>
              <a:t>store</a:t>
            </a:r>
            <a:r>
              <a:rPr lang="zh-CN" altLang="en-US" dirty="0"/>
              <a:t>写，尽可能提高内存带宽利用率。同时设置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OMP_PROC_BIND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为真，确保计算时线程与核心绑定，减少切换核心带来的开销。我们还进行了一些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MPI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并行的尝试，但发现通信开销过大，并不如单节点上计算效率，因此最终选取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32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线程单节点的优化策略。到这一步，我们在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case2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上的计算时间由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57961ms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降低到了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1074ms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，实现了近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54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倍的加速。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55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本次比赛使用北京超算云计算中心提供的计算资源，单节点配置为一个</a:t>
            </a:r>
            <a:r>
              <a:rPr lang="en-US" altLang="zh-CN" dirty="0"/>
              <a:t>64</a:t>
            </a:r>
            <a:r>
              <a:rPr lang="zh-CN" altLang="en-US" dirty="0"/>
              <a:t>核心 </a:t>
            </a:r>
            <a:r>
              <a:rPr lang="en-US" altLang="zh-CN" dirty="0"/>
              <a:t>AMD </a:t>
            </a:r>
            <a:r>
              <a:rPr lang="en-US" altLang="zh-CN" dirty="0" err="1"/>
              <a:t>Epyc</a:t>
            </a:r>
            <a:r>
              <a:rPr lang="en-US" altLang="zh-CN" dirty="0"/>
              <a:t> 7452 </a:t>
            </a:r>
            <a:r>
              <a:rPr lang="zh-CN" altLang="en-US" dirty="0"/>
              <a:t>处理器，节点间通过</a:t>
            </a:r>
            <a:r>
              <a:rPr lang="en-US" altLang="zh-CN" dirty="0"/>
              <a:t>56GB </a:t>
            </a:r>
            <a:r>
              <a:rPr lang="en-US" altLang="zh-CN" dirty="0" err="1"/>
              <a:t>ib</a:t>
            </a:r>
            <a:r>
              <a:rPr lang="zh-CN" altLang="en-US" dirty="0"/>
              <a:t>网连接，每个队伍最多使用两个节点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83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602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这是本次比赛目标代码结构，需要针对</a:t>
            </a:r>
            <a:r>
              <a:rPr lang="en-US" altLang="zh-CN" dirty="0"/>
              <a:t>SLIC.cpp</a:t>
            </a:r>
            <a:r>
              <a:rPr lang="zh-CN" altLang="en-US" dirty="0"/>
              <a:t>文件中的计时区域代码进行优化。计时区域核心代码分为</a:t>
            </a:r>
            <a:r>
              <a:rPr lang="en-US" altLang="zh-CN" dirty="0"/>
              <a:t>5</a:t>
            </a:r>
            <a:r>
              <a:rPr lang="zh-CN" altLang="en-US" dirty="0"/>
              <a:t>个主要函数，其功能分别为：将图像色彩空间由</a:t>
            </a:r>
            <a:r>
              <a:rPr lang="en-US" altLang="zh-CN" dirty="0"/>
              <a:t>RGB</a:t>
            </a:r>
            <a:r>
              <a:rPr lang="zh-CN" altLang="en-US" dirty="0"/>
              <a:t>转换为</a:t>
            </a:r>
            <a:r>
              <a:rPr lang="en-US" altLang="zh-CN" dirty="0"/>
              <a:t>LAB</a:t>
            </a:r>
            <a:r>
              <a:rPr lang="zh-CN" altLang="en-US" dirty="0"/>
              <a:t>，计算像素周围梯度，设置初始聚类中心，迭代计算聚类中心以及整合分类结果。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其中迭代计算聚类中心用时最长，是本次优化的重点。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8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对此我们进行了以上优化尝试，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57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研究目标代码，我们发现目标代码通过大量循环对图片像素级计算。因此我们的优化思路是，针对大量无数据依赖的循环，先并行处理，再优化访存，实现加速。我们打印了计时区各部分耗时情况，发现</a:t>
            </a:r>
            <a:r>
              <a:rPr lang="en-US" altLang="zh-CN" dirty="0" err="1"/>
              <a:t>PerformSuperpixelSegmentation_VariableSandM</a:t>
            </a:r>
            <a:r>
              <a:rPr lang="zh-CN" altLang="en-US" dirty="0"/>
              <a:t>这个函数是计算热点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36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确定热点后，我们先尝试进行编译优化。我们测试了</a:t>
            </a:r>
            <a:r>
              <a:rPr lang="en-US" altLang="zh-CN" dirty="0"/>
              <a:t>intel </a:t>
            </a:r>
            <a:r>
              <a:rPr lang="en-US" altLang="zh-CN" dirty="0" err="1"/>
              <a:t>icpc</a:t>
            </a:r>
            <a:r>
              <a:rPr lang="zh-CN" altLang="en-US" dirty="0"/>
              <a:t>，</a:t>
            </a:r>
            <a:r>
              <a:rPr lang="en-US" altLang="zh-CN" dirty="0" err="1"/>
              <a:t>gcc</a:t>
            </a:r>
            <a:r>
              <a:rPr lang="zh-CN" altLang="en-US" dirty="0"/>
              <a:t>和</a:t>
            </a:r>
            <a:r>
              <a:rPr lang="en-US" altLang="zh-CN" dirty="0" err="1"/>
              <a:t>aocc</a:t>
            </a:r>
            <a:r>
              <a:rPr lang="zh-CN" altLang="en-US" dirty="0"/>
              <a:t>编译器，经过测试最终选取</a:t>
            </a:r>
            <a:r>
              <a:rPr lang="en-US" altLang="zh-CN" dirty="0" err="1"/>
              <a:t>icpc</a:t>
            </a:r>
            <a:r>
              <a:rPr lang="zh-CN" altLang="en-US" dirty="0"/>
              <a:t>编译器作为比赛中使用的编译工具。通过添加</a:t>
            </a:r>
            <a:r>
              <a:rPr lang="en-US" altLang="zh-CN" dirty="0"/>
              <a:t>-O3 –</a:t>
            </a:r>
            <a:r>
              <a:rPr lang="en-US" altLang="zh-CN" dirty="0" err="1"/>
              <a:t>ipo</a:t>
            </a:r>
            <a:r>
              <a:rPr lang="zh-CN" altLang="en-US" dirty="0"/>
              <a:t>等优化参数，这一步大概实现了</a:t>
            </a:r>
            <a:r>
              <a:rPr lang="en-US" altLang="zh-CN" dirty="0"/>
              <a:t>4</a:t>
            </a:r>
            <a:r>
              <a:rPr lang="zh-CN" altLang="en-US" dirty="0"/>
              <a:t>到</a:t>
            </a:r>
            <a:r>
              <a:rPr lang="en-US" altLang="zh-CN" dirty="0"/>
              <a:t>5</a:t>
            </a:r>
            <a:r>
              <a:rPr lang="zh-CN" altLang="en-US" dirty="0"/>
              <a:t>倍的加速。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22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接下来研究迭代计算聚类中心</a:t>
            </a:r>
          </a:p>
          <a:p>
            <a:r>
              <a:rPr lang="zh-CN" altLang="en-US" dirty="0"/>
              <a:t>的</a:t>
            </a:r>
            <a:r>
              <a:rPr lang="en-US" altLang="zh-CN" dirty="0" err="1"/>
              <a:t>PerformSuperpixelSegmentation_VariableSandM</a:t>
            </a:r>
            <a:r>
              <a:rPr lang="zh-CN" altLang="en-US" dirty="0"/>
              <a:t>函数，我们发现这一步对图像进行了</a:t>
            </a:r>
            <a:r>
              <a:rPr lang="en-US" altLang="zh-CN" dirty="0"/>
              <a:t>10</a:t>
            </a:r>
            <a:r>
              <a:rPr lang="zh-CN" altLang="en-US" dirty="0"/>
              <a:t>次迭代，通过计算像素间色彩和空间距离，确定像素归属的聚类。而其中计算距离的核心循环用时最长，也是我们优化的重点。我们首先尝试对其进行</a:t>
            </a:r>
            <a:r>
              <a:rPr lang="en-US" altLang="zh-CN" dirty="0"/>
              <a:t>OpenMP</a:t>
            </a:r>
            <a:r>
              <a:rPr lang="zh-CN" altLang="en-US" dirty="0"/>
              <a:t>并行，这里我们交换了内外层循环，这样可以优化访存局部性。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171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对于另一个耗时较长的函数</a:t>
            </a:r>
            <a:r>
              <a:rPr lang="en-US" altLang="zh-CN" dirty="0" err="1"/>
              <a:t>EnforceLabelConnectivity</a:t>
            </a:r>
            <a:r>
              <a:rPr lang="zh-CN" altLang="en-US" dirty="0"/>
              <a:t>，原先使用四邻域的</a:t>
            </a:r>
            <a:r>
              <a:rPr lang="en-US" altLang="zh-CN" dirty="0" err="1"/>
              <a:t>FloodFill</a:t>
            </a:r>
            <a:r>
              <a:rPr lang="zh-CN" altLang="en-US" dirty="0"/>
              <a:t>算法，但邻域空间存在相互重叠的问题，产生冗余计算。对此，我们将其改为扫描行算法，可以实现不重复的判断，减少计算冗余。同时该算法访存空间局部性更强，可以提高</a:t>
            </a:r>
            <a:r>
              <a:rPr lang="en-US" altLang="zh-CN" dirty="0"/>
              <a:t>cache</a:t>
            </a:r>
            <a:r>
              <a:rPr lang="zh-CN" altLang="en-US" dirty="0"/>
              <a:t>命中率。相较原</a:t>
            </a:r>
            <a:r>
              <a:rPr lang="en-US" altLang="zh-CN" dirty="0" err="1"/>
              <a:t>FloodFill</a:t>
            </a:r>
            <a:r>
              <a:rPr lang="zh-CN" altLang="en-US" dirty="0"/>
              <a:t>算法有一倍左右的性能提升。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F3DE4-6FA8-44CE-914D-E426DB1A31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01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51599-17B7-594E-A4E5-128F23553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E248D8-4502-0543-9D39-BF0976282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C9115-4A20-9843-828D-6E8697E5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13E7D-2E88-9149-B353-14E77F8A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E18E0-5111-9940-B4F8-B9888F1E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96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74D60-4C70-5B48-BB7D-995EC526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6E428F-C95F-0B41-B014-13996E99E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C9FD8F-5FF7-964A-A7CF-8B53002E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9EC32-EC18-5C46-90C0-C6082EC9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87053-7776-7A42-8346-C373D87A2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525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C0189A-EC8C-8848-8547-BF3C4ABFB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3128FE-7F48-D245-B444-2F8BA39F3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DB0532-1624-6549-95F7-C21114AE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526F49-7F5D-6843-85E2-A794B4CA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C2446F-331E-CC4E-967B-7D5E3A58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468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973D3-1CDD-C243-9AA5-60CF0BB5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81DF4-3B3F-5B4C-9F1E-E8DAB070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2457AE-4E9F-3643-89D2-6533FC5ED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245B03-1109-284C-B4F3-D8EE4C8D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7BD57-BDFB-5245-A542-D29F6F4D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03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181B9-D618-A347-899A-4797839BF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B47938-A36A-5941-A3E2-989C44FA8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ACEAFE-293E-5542-8D1D-B1A30F45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F05A51-8365-D946-BFD2-B9E4B35F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1B6276-326B-CB42-B876-AB69E757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8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A2F0D-98F8-9549-9BD0-A07C66F0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FC49A-C312-294B-ADAE-5FF6C2628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19272D-DD97-F541-9B3A-D0740E61B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34F63A-85A7-1541-809C-4CB53581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FAD1F3-E395-8242-A270-5D1AD1FE3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306063-3517-2C4D-B3CF-B2CA080C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224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18138-F030-6142-A03C-72208958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D414ED-24AC-C54D-AC49-7FC074936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E0E688-4D8C-224E-9205-066ABF0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A44AB0-3E79-B441-8A0B-6D001654A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E1F99A-4BA6-044C-A409-0F0A35350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C44970-6505-6B4B-B3A2-76413C1AD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BA8A0D-7016-5147-85D5-00C54F60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412774-1D66-1A4C-8806-1377DAE1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35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17501-2623-E041-8571-03DE2EE6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B37BDD-5773-0F49-B690-2A8086094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44DEC3-5F78-BF48-98BB-57BF1010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EE56F8-AEE8-424C-A189-AA81AB0D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996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1D973E-091A-814E-A35C-4FACBBEFD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4874-9654-2A4A-8B8C-5058C36A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49092B-A1F1-134C-A148-F04486BB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55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2596B-FF5B-054B-AABD-078DD71D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1668E-9B92-A84E-AB66-16732E38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28E5CB-2ED2-7C44-8C41-409D5D45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ABE28-38EC-6A44-95EE-DBDDD1FCF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91D537-E071-EE49-9110-E71A46F6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420721-923D-244F-8FBB-D334F91C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8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54F58-8456-8F46-A847-D1CEE3F8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F98DFB-F841-A645-ABBC-7A43584C4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A35517-F65B-0149-B0CF-A8F3BAD45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DB19FB-2F30-EA4D-B430-FF419819D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0739AF-8D2A-0C45-87E3-A1908CAB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919510-BE84-B443-8571-0CDB6AD2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82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03438C-923D-8A4C-A577-B3B0104B4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FCD486-D91C-5C45-B43E-6DB1BDE39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46B316-A8EA-5144-B7D0-0BD82CEDD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B7292-F4DE-1A4E-87B1-3DA8A6200915}" type="datetimeFigureOut">
              <a:rPr kumimoji="1" lang="zh-CN" altLang="en-US" smtClean="0"/>
              <a:t>2021/8/31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F38162-77D8-B342-BB61-91DA799AE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7EA00-485F-D840-9424-628F1764C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32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gif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gif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0E5F7A-F5CE-EA4E-BC59-57BF43D8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3A8E37-C9C8-1E4D-8BED-128C7B2A0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9" y="1320907"/>
            <a:ext cx="5796629" cy="2726015"/>
          </a:xfrm>
          <a:prstGeom prst="rect">
            <a:avLst/>
          </a:prstGeom>
        </p:spPr>
      </p:pic>
      <p:cxnSp>
        <p:nvCxnSpPr>
          <p:cNvPr id="10" name="直接连接符 11">
            <a:extLst>
              <a:ext uri="{FF2B5EF4-FFF2-40B4-BE49-F238E27FC236}">
                <a16:creationId xmlns:a16="http://schemas.microsoft.com/office/drawing/2014/main" id="{D68EC2F7-0AD4-CF40-8D29-679EC729EEAF}"/>
              </a:ext>
            </a:extLst>
          </p:cNvPr>
          <p:cNvCxnSpPr/>
          <p:nvPr/>
        </p:nvCxnSpPr>
        <p:spPr>
          <a:xfrm>
            <a:off x="718392" y="5142741"/>
            <a:ext cx="83140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E086318-6079-814F-915A-346A2C497259}"/>
              </a:ext>
            </a:extLst>
          </p:cNvPr>
          <p:cNvSpPr txBox="1"/>
          <p:nvPr/>
        </p:nvSpPr>
        <p:spPr>
          <a:xfrm>
            <a:off x="653756" y="3835613"/>
            <a:ext cx="676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48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</a:rPr>
              <a:t>ACM</a:t>
            </a:r>
            <a:r>
              <a:rPr kumimoji="1" lang="zh-CN" altLang="en-US" sz="348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</a:rPr>
              <a:t>中国－国际并行计算挑战赛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FB1F57-F0A3-3145-A3C6-6DFB314E766F}"/>
              </a:ext>
            </a:extLst>
          </p:cNvPr>
          <p:cNvSpPr txBox="1"/>
          <p:nvPr/>
        </p:nvSpPr>
        <p:spPr>
          <a:xfrm>
            <a:off x="653756" y="4481944"/>
            <a:ext cx="6846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5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ACM-China International Parallel Computing Challenge</a:t>
            </a:r>
            <a:endParaRPr lang="zh-CN" altLang="en-US" sz="19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zh-CN" altLang="en-US" sz="1950" dirty="0"/>
          </a:p>
        </p:txBody>
      </p:sp>
    </p:spTree>
    <p:extLst>
      <p:ext uri="{BB962C8B-B14F-4D97-AF65-F5344CB8AC3E}">
        <p14:creationId xmlns:p14="http://schemas.microsoft.com/office/powerpoint/2010/main" val="107108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8"/>
    </mc:Choice>
    <mc:Fallback>
      <p:transition spd="slow" advTm="37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– OpenMP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4A73930-A1E5-4023-8C3D-9B5640658A90}"/>
              </a:ext>
            </a:extLst>
          </p:cNvPr>
          <p:cNvGrpSpPr/>
          <p:nvPr/>
        </p:nvGrpSpPr>
        <p:grpSpPr>
          <a:xfrm>
            <a:off x="980895" y="2149174"/>
            <a:ext cx="3698240" cy="3568526"/>
            <a:chOff x="508000" y="1696720"/>
            <a:chExt cx="3698240" cy="356852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19D7274-9F92-4DB0-8E29-88B73C2A9F72}"/>
                </a:ext>
              </a:extLst>
            </p:cNvPr>
            <p:cNvSpPr/>
            <p:nvPr/>
          </p:nvSpPr>
          <p:spPr>
            <a:xfrm>
              <a:off x="528320" y="1709246"/>
              <a:ext cx="3677920" cy="3556000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A79C5B15-CF3C-485B-BE9A-EDE249084D8F}"/>
                </a:ext>
              </a:extLst>
            </p:cNvPr>
            <p:cNvCxnSpPr/>
            <p:nvPr/>
          </p:nvCxnSpPr>
          <p:spPr>
            <a:xfrm>
              <a:off x="508000" y="2158385"/>
              <a:ext cx="3677920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7426294C-0C1A-4E82-980E-50FFD200DA0D}"/>
                </a:ext>
              </a:extLst>
            </p:cNvPr>
            <p:cNvCxnSpPr/>
            <p:nvPr/>
          </p:nvCxnSpPr>
          <p:spPr>
            <a:xfrm>
              <a:off x="528320" y="2676545"/>
              <a:ext cx="3677920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3628D171-995E-4618-B240-69AFD4267AA4}"/>
                </a:ext>
              </a:extLst>
            </p:cNvPr>
            <p:cNvCxnSpPr/>
            <p:nvPr/>
          </p:nvCxnSpPr>
          <p:spPr>
            <a:xfrm>
              <a:off x="528320" y="3194705"/>
              <a:ext cx="3677920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BE156BA3-62BA-4BEB-BB5F-5362A9398CDF}"/>
                </a:ext>
              </a:extLst>
            </p:cNvPr>
            <p:cNvCxnSpPr/>
            <p:nvPr/>
          </p:nvCxnSpPr>
          <p:spPr>
            <a:xfrm>
              <a:off x="508000" y="3723025"/>
              <a:ext cx="3677920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C1A8AFE-17B9-4029-876E-B73451342096}"/>
                </a:ext>
              </a:extLst>
            </p:cNvPr>
            <p:cNvCxnSpPr/>
            <p:nvPr/>
          </p:nvCxnSpPr>
          <p:spPr>
            <a:xfrm>
              <a:off x="508000" y="4281825"/>
              <a:ext cx="3677920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508BC00-3C67-456F-852E-24EF29AAD367}"/>
                </a:ext>
              </a:extLst>
            </p:cNvPr>
            <p:cNvCxnSpPr/>
            <p:nvPr/>
          </p:nvCxnSpPr>
          <p:spPr>
            <a:xfrm>
              <a:off x="508000" y="4749185"/>
              <a:ext cx="3677920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460FB2B-3085-41CB-8768-1A1C6E12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046480" y="1696720"/>
              <a:ext cx="0" cy="355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2FE2AE3-7A56-4B63-BA4B-D3FD2215229D}"/>
                </a:ext>
              </a:extLst>
            </p:cNvPr>
            <p:cNvCxnSpPr>
              <a:cxnSpLocks/>
            </p:cNvCxnSpPr>
            <p:nvPr/>
          </p:nvCxnSpPr>
          <p:spPr>
            <a:xfrm>
              <a:off x="2153920" y="1696720"/>
              <a:ext cx="0" cy="355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2A207B3-3C45-4CAF-B0C5-60B2F17F3C02}"/>
                </a:ext>
              </a:extLst>
            </p:cNvPr>
            <p:cNvCxnSpPr>
              <a:cxnSpLocks/>
            </p:cNvCxnSpPr>
            <p:nvPr/>
          </p:nvCxnSpPr>
          <p:spPr>
            <a:xfrm>
              <a:off x="2712720" y="1696720"/>
              <a:ext cx="0" cy="355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B8B789A-F079-470B-AFDA-964403F34EE6}"/>
                </a:ext>
              </a:extLst>
            </p:cNvPr>
            <p:cNvCxnSpPr>
              <a:cxnSpLocks/>
            </p:cNvCxnSpPr>
            <p:nvPr/>
          </p:nvCxnSpPr>
          <p:spPr>
            <a:xfrm>
              <a:off x="3220720" y="1696720"/>
              <a:ext cx="0" cy="355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C19E7F3-5D13-412C-9A61-685AD51ACB86}"/>
                </a:ext>
              </a:extLst>
            </p:cNvPr>
            <p:cNvCxnSpPr>
              <a:cxnSpLocks/>
            </p:cNvCxnSpPr>
            <p:nvPr/>
          </p:nvCxnSpPr>
          <p:spPr>
            <a:xfrm>
              <a:off x="3728720" y="1696720"/>
              <a:ext cx="0" cy="355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E7E2169-4BD9-4E6D-B9BD-DD0A3A8D0F1D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1696720"/>
              <a:ext cx="0" cy="355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922BFDB-A693-40A3-B367-77349D90F37B}"/>
              </a:ext>
            </a:extLst>
          </p:cNvPr>
          <p:cNvGrpSpPr/>
          <p:nvPr/>
        </p:nvGrpSpPr>
        <p:grpSpPr>
          <a:xfrm>
            <a:off x="5336644" y="1917205"/>
            <a:ext cx="6447572" cy="4174071"/>
            <a:chOff x="4666858" y="983438"/>
            <a:chExt cx="7601374" cy="55523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578ED79-5C76-4794-A8A9-0C01A59B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6858" y="1283032"/>
              <a:ext cx="7072616" cy="5252720"/>
            </a:xfrm>
            <a:prstGeom prst="rect">
              <a:avLst/>
            </a:prstGeom>
          </p:spPr>
        </p:pic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D943F730-23DE-452F-907E-9069A6D421C7}"/>
                </a:ext>
              </a:extLst>
            </p:cNvPr>
            <p:cNvSpPr/>
            <p:nvPr/>
          </p:nvSpPr>
          <p:spPr>
            <a:xfrm>
              <a:off x="7720102" y="1501472"/>
              <a:ext cx="1503681" cy="31496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19E5F2D-449C-4E55-9432-877D83C60787}"/>
                </a:ext>
              </a:extLst>
            </p:cNvPr>
            <p:cNvSpPr txBox="1"/>
            <p:nvPr/>
          </p:nvSpPr>
          <p:spPr>
            <a:xfrm>
              <a:off x="9607372" y="983438"/>
              <a:ext cx="2660860" cy="1351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OpenMP</a:t>
              </a:r>
              <a:r>
                <a:rPr lang="zh-CN" altLang="en-US" sz="2000" b="1" dirty="0"/>
                <a:t>并行</a:t>
              </a:r>
              <a:endParaRPr lang="en-US" altLang="zh-CN" sz="2000" b="1" dirty="0"/>
            </a:p>
            <a:p>
              <a:r>
                <a:rPr lang="zh-CN" altLang="en-US" sz="2000" b="1" dirty="0"/>
                <a:t>交换内外层循环，优化访存局部性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F365440C-FD3A-4607-87F6-3F65B534ADCE}"/>
              </a:ext>
            </a:extLst>
          </p:cNvPr>
          <p:cNvSpPr txBox="1"/>
          <p:nvPr/>
        </p:nvSpPr>
        <p:spPr>
          <a:xfrm>
            <a:off x="881321" y="1442075"/>
            <a:ext cx="731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‍使用</a:t>
            </a:r>
            <a:r>
              <a:rPr lang="en-US" altLang="zh-CN" dirty="0"/>
              <a:t>OpenMP for</a:t>
            </a:r>
            <a:r>
              <a:rPr lang="zh-CN" altLang="en-US" dirty="0"/>
              <a:t>制导，对数据按照行划分（单节点</a:t>
            </a:r>
            <a:r>
              <a:rPr lang="en-US" altLang="zh-CN" dirty="0"/>
              <a:t>64</a:t>
            </a:r>
            <a:r>
              <a:rPr lang="zh-CN" altLang="en-US" dirty="0"/>
              <a:t>核使用</a:t>
            </a:r>
            <a:r>
              <a:rPr lang="en-US" altLang="zh-CN" dirty="0"/>
              <a:t>64</a:t>
            </a:r>
            <a:r>
              <a:rPr lang="zh-CN" altLang="en-US" dirty="0"/>
              <a:t>线程） </a:t>
            </a:r>
          </a:p>
        </p:txBody>
      </p:sp>
      <p:pic>
        <p:nvPicPr>
          <p:cNvPr id="15" name="page11">
            <a:hlinkClick r:id="" action="ppaction://media"/>
            <a:extLst>
              <a:ext uri="{FF2B5EF4-FFF2-40B4-BE49-F238E27FC236}">
                <a16:creationId xmlns:a16="http://schemas.microsoft.com/office/drawing/2014/main" id="{8D8466EC-3442-40D8-994A-9A0EEDA19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12569" y="59339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9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17"/>
    </mc:Choice>
    <mc:Fallback>
      <p:transition spd="slow" advTm="25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2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– OpenMP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365440C-FD3A-4607-87F6-3F65B534ADCE}"/>
              </a:ext>
            </a:extLst>
          </p:cNvPr>
          <p:cNvSpPr txBox="1"/>
          <p:nvPr/>
        </p:nvSpPr>
        <p:spPr>
          <a:xfrm>
            <a:off x="925162" y="1468709"/>
            <a:ext cx="1083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如图可见，核心循环有一倍的加速；其他部分函数有</a:t>
            </a:r>
            <a:r>
              <a:rPr lang="en-US" altLang="zh-CN" dirty="0"/>
              <a:t>10~20</a:t>
            </a:r>
            <a:r>
              <a:rPr lang="zh-CN" altLang="en-US" dirty="0"/>
              <a:t>倍加速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1A58613-0053-48EE-BD88-6FDBFA25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33" y="4026694"/>
            <a:ext cx="5650057" cy="222731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35F2AF9-D365-48BA-8EEA-51A685458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134" y="2059893"/>
            <a:ext cx="5650057" cy="18491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2FBFCC-C4DA-45CD-BDC9-6A3A5EBEBCFF}"/>
              </a:ext>
            </a:extLst>
          </p:cNvPr>
          <p:cNvSpPr txBox="1"/>
          <p:nvPr/>
        </p:nvSpPr>
        <p:spPr>
          <a:xfrm>
            <a:off x="9407866" y="4835294"/>
            <a:ext cx="23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 Unicode MS"/>
              </a:rPr>
              <a:t>9385ms &gt;&gt; 2500ms</a:t>
            </a:r>
            <a:endParaRPr lang="zh-CN" altLang="en-US" b="1" dirty="0">
              <a:solidFill>
                <a:srgbClr val="FF0000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03918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–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算法优化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EFB5F2-6C9E-4B34-9C7A-251FFF069679}"/>
              </a:ext>
            </a:extLst>
          </p:cNvPr>
          <p:cNvSpPr txBox="1"/>
          <p:nvPr/>
        </p:nvSpPr>
        <p:spPr>
          <a:xfrm>
            <a:off x="467360" y="1554480"/>
            <a:ext cx="11145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仔细研究了</a:t>
            </a:r>
            <a:r>
              <a:rPr lang="en-US" altLang="zh-CN" sz="18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EnforceLabelConnectivity</a:t>
            </a: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函数的功能，是用来重新规划</a:t>
            </a:r>
            <a:r>
              <a:rPr lang="en-US" altLang="zh-CN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的分类值，去除总数较小的分类，并将分类连续化。</a:t>
            </a:r>
            <a:endParaRPr lang="en-US" altLang="zh-CN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其中像素填充的</a:t>
            </a:r>
            <a:r>
              <a:rPr lang="en-US" altLang="zh-CN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Flood Fill</a:t>
            </a: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部分，原代码采用的是四邻域的算法，如下左图。该算法会有重复判断是否处理的问题。</a:t>
            </a:r>
            <a:endParaRPr lang="en-US" altLang="zh-CN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通过采用扫描行算法，可以实现不重复判断，同时行优先的算法能提高</a:t>
            </a:r>
            <a:r>
              <a:rPr lang="en-US" altLang="zh-CN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命中率，如右下图。</a:t>
            </a:r>
            <a:endParaRPr lang="en-US" altLang="zh-CN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3EE702-31CB-48DA-B52C-B33F1CE6B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897" y="3839562"/>
            <a:ext cx="2233245" cy="22332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7B2E95-67D0-45A3-A6D2-E987F75F7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1039" y="3839562"/>
            <a:ext cx="2422064" cy="2285289"/>
          </a:xfrm>
          <a:prstGeom prst="rect">
            <a:avLst/>
          </a:prstGeom>
        </p:spPr>
      </p:pic>
      <p:pic>
        <p:nvPicPr>
          <p:cNvPr id="3" name="page12">
            <a:hlinkClick r:id="" action="ppaction://media"/>
            <a:extLst>
              <a:ext uri="{FF2B5EF4-FFF2-40B4-BE49-F238E27FC236}">
                <a16:creationId xmlns:a16="http://schemas.microsoft.com/office/drawing/2014/main" id="{33FA8B4D-6DD3-44AB-9DE7-45F3C167D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9198" y="588116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00"/>
    </mc:Choice>
    <mc:Fallback>
      <p:transition spd="slow" advTm="25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–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算法优化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EFB5F2-6C9E-4B34-9C7A-251FFF069679}"/>
              </a:ext>
            </a:extLst>
          </p:cNvPr>
          <p:cNvSpPr txBox="1"/>
          <p:nvPr/>
        </p:nvSpPr>
        <p:spPr>
          <a:xfrm>
            <a:off x="547605" y="1385718"/>
            <a:ext cx="1114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扫描行算法相比</a:t>
            </a:r>
            <a:r>
              <a:rPr lang="en-US" altLang="zh-CN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相邻域算法有一倍加速，但是该部分占比不多。有</a:t>
            </a:r>
            <a:r>
              <a:rPr lang="en-US" altLang="zh-CN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0.4s</a:t>
            </a: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的提升。算法见左下图。</a:t>
            </a:r>
            <a:endParaRPr lang="en-US" altLang="zh-CN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8463E2-1CD6-4943-A88B-1409030F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19" y="1933443"/>
            <a:ext cx="5074938" cy="20005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DFD2A3-C1BC-4E5B-89A2-06CBA1E44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5" y="1933443"/>
            <a:ext cx="5955746" cy="46888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E03D8F-5930-45A1-A14D-6878159AA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719" y="4112435"/>
            <a:ext cx="5074938" cy="23195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7D1BFC0-EA90-4FAE-BDBF-E0A36088142A}"/>
              </a:ext>
            </a:extLst>
          </p:cNvPr>
          <p:cNvSpPr txBox="1"/>
          <p:nvPr/>
        </p:nvSpPr>
        <p:spPr>
          <a:xfrm>
            <a:off x="3088893" y="6074845"/>
            <a:ext cx="23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 Unicode MS"/>
              </a:rPr>
              <a:t>2500ms &gt;&gt; 2072ms</a:t>
            </a:r>
            <a:endParaRPr lang="zh-CN" altLang="en-US" b="1" dirty="0">
              <a:solidFill>
                <a:srgbClr val="FF0000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21749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" y="622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 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循环展开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&amp;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FE9FE5-C37E-4952-B764-074DFF160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52" y="1246857"/>
            <a:ext cx="6691146" cy="53440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FA5794-DEA1-461A-941F-1F2F9981B4CD}"/>
              </a:ext>
            </a:extLst>
          </p:cNvPr>
          <p:cNvSpPr txBox="1"/>
          <p:nvPr/>
        </p:nvSpPr>
        <p:spPr>
          <a:xfrm>
            <a:off x="7153468" y="1470792"/>
            <a:ext cx="43978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测试发现热点仍然在用于距离迭代计算各像素到中心的距离的部分</a:t>
            </a:r>
            <a:r>
              <a:rPr lang="zh-CN" altLang="en-US" dirty="0"/>
              <a:t>。该部分代码核心循环内部不存在数据依赖，可进一步对其进行数据并行。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AMD </a:t>
            </a:r>
            <a:r>
              <a:rPr lang="en-US" altLang="zh-CN" dirty="0" err="1"/>
              <a:t>Epyc</a:t>
            </a:r>
            <a:r>
              <a:rPr lang="en-US" altLang="zh-CN" dirty="0"/>
              <a:t> 7452 </a:t>
            </a:r>
            <a:r>
              <a:rPr lang="zh-CN" altLang="en-US" dirty="0"/>
              <a:t>支持 </a:t>
            </a:r>
            <a:r>
              <a:rPr lang="en-US" altLang="zh-CN" dirty="0"/>
              <a:t>ATX2 </a:t>
            </a:r>
            <a:r>
              <a:rPr lang="zh-CN" altLang="en-US" dirty="0"/>
              <a:t>指令集。通过</a:t>
            </a:r>
            <a:r>
              <a:rPr lang="en-US" altLang="zh-CN" dirty="0" err="1"/>
              <a:t>immintrin</a:t>
            </a:r>
            <a:r>
              <a:rPr lang="zh-CN" altLang="en-US" dirty="0"/>
              <a:t>接口，实现手动向量化操作。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针对计算使用的</a:t>
            </a:r>
            <a:r>
              <a:rPr lang="en-US" altLang="zh-CN" dirty="0"/>
              <a:t>double</a:t>
            </a:r>
            <a:r>
              <a:rPr lang="zh-CN" altLang="en-US" dirty="0"/>
              <a:t>型变量，以</a:t>
            </a:r>
            <a:r>
              <a:rPr lang="en-US" altLang="zh-CN" dirty="0"/>
              <a:t>4</a:t>
            </a:r>
            <a:r>
              <a:rPr lang="zh-CN" altLang="en-US" dirty="0"/>
              <a:t>个为一组，对</a:t>
            </a:r>
            <a:r>
              <a:rPr lang="en-US" altLang="zh-CN" dirty="0"/>
              <a:t>256</a:t>
            </a:r>
            <a:r>
              <a:rPr lang="zh-CN" altLang="en-US" dirty="0"/>
              <a:t>位寄存器进行填充。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在计算阶段，使用</a:t>
            </a:r>
            <a:r>
              <a:rPr lang="en-US" altLang="zh-CN" dirty="0"/>
              <a:t>_mm256_sub_pd</a:t>
            </a:r>
            <a:r>
              <a:rPr lang="zh-CN" altLang="en-US" dirty="0"/>
              <a:t>，</a:t>
            </a:r>
            <a:r>
              <a:rPr lang="en-US" altLang="zh-CN" dirty="0"/>
              <a:t>_mm256_fmadd_pd</a:t>
            </a:r>
            <a:r>
              <a:rPr lang="zh-CN" altLang="en-US" dirty="0"/>
              <a:t>和</a:t>
            </a:r>
            <a:r>
              <a:rPr lang="en-US" altLang="zh-CN" dirty="0"/>
              <a:t>_mm256_mul_pd</a:t>
            </a:r>
          </a:p>
          <a:p>
            <a:r>
              <a:rPr lang="zh-CN" altLang="en-US" dirty="0"/>
              <a:t>进行数值运算，使用</a:t>
            </a:r>
            <a:r>
              <a:rPr lang="en-US" altLang="zh-CN" dirty="0"/>
              <a:t>_mm256_cmp_pd</a:t>
            </a:r>
            <a:r>
              <a:rPr lang="zh-CN" altLang="en-US" dirty="0"/>
              <a:t>和</a:t>
            </a:r>
            <a:r>
              <a:rPr lang="en-US" altLang="zh-CN" dirty="0"/>
              <a:t>_mm256_blendv_pd</a:t>
            </a:r>
            <a:r>
              <a:rPr lang="zh-CN" altLang="en-US" dirty="0"/>
              <a:t>进行条件赋值运算，提高了运算过程的并行度。</a:t>
            </a:r>
            <a:endParaRPr lang="en-US" altLang="zh-CN" dirty="0"/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pic>
        <p:nvPicPr>
          <p:cNvPr id="2" name="page14">
            <a:hlinkClick r:id="" action="ppaction://media"/>
            <a:extLst>
              <a:ext uri="{FF2B5EF4-FFF2-40B4-BE49-F238E27FC236}">
                <a16:creationId xmlns:a16="http://schemas.microsoft.com/office/drawing/2014/main" id="{5B3B7A39-C69E-45A7-9377-4C2F8DD95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86585" y="59336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7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24"/>
    </mc:Choice>
    <mc:Fallback>
      <p:transition spd="slow" advTm="23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 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循环展开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&amp;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向量化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D1146B-09F1-4A38-8EEB-0DBD671A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404" y="2103168"/>
            <a:ext cx="5074938" cy="23195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E0B8B6-60EE-4A58-B58E-4907615FB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04" y="4577438"/>
            <a:ext cx="5074937" cy="18919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B64324-A218-4CE8-9044-1C416F7A77C3}"/>
              </a:ext>
            </a:extLst>
          </p:cNvPr>
          <p:cNvSpPr txBox="1"/>
          <p:nvPr/>
        </p:nvSpPr>
        <p:spPr>
          <a:xfrm>
            <a:off x="727066" y="1503569"/>
            <a:ext cx="1114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核心计算单次时间从</a:t>
            </a:r>
            <a:r>
              <a:rPr lang="en-US" altLang="zh-CN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0.15s</a:t>
            </a: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下降到</a:t>
            </a:r>
            <a:r>
              <a:rPr lang="en-US" altLang="zh-CN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0.1s</a:t>
            </a:r>
            <a:r>
              <a:rPr lang="zh-CN" altLang="en-US" dirty="0"/>
              <a:t>，总时间减少了</a:t>
            </a:r>
            <a:r>
              <a:rPr lang="en-US" altLang="zh-CN" dirty="0"/>
              <a:t>0.5s</a:t>
            </a:r>
            <a:r>
              <a:rPr lang="zh-CN" altLang="en-US" dirty="0"/>
              <a:t>。</a:t>
            </a:r>
            <a:endParaRPr lang="en-US" altLang="zh-CN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02C86D-A345-47AF-94DB-73835070BD97}"/>
              </a:ext>
            </a:extLst>
          </p:cNvPr>
          <p:cNvSpPr txBox="1"/>
          <p:nvPr/>
        </p:nvSpPr>
        <p:spPr>
          <a:xfrm>
            <a:off x="9407866" y="4835294"/>
            <a:ext cx="23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 Unicode MS"/>
              </a:rPr>
              <a:t>2072ms &gt;&gt; 1565ms</a:t>
            </a:r>
            <a:endParaRPr lang="zh-CN" altLang="en-US" b="1" dirty="0">
              <a:solidFill>
                <a:srgbClr val="FF0000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60843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1" y="785192"/>
            <a:ext cx="772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 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访存优化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绑定本地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NUMA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FEFFA1-36FD-4CF0-A497-F1DF51869B29}"/>
              </a:ext>
            </a:extLst>
          </p:cNvPr>
          <p:cNvSpPr txBox="1"/>
          <p:nvPr/>
        </p:nvSpPr>
        <p:spPr>
          <a:xfrm>
            <a:off x="727066" y="1503569"/>
            <a:ext cx="11145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mmap</a:t>
            </a:r>
            <a:r>
              <a:rPr lang="zh-CN" altLang="en-US" dirty="0"/>
              <a:t>替换</a:t>
            </a:r>
            <a:r>
              <a:rPr lang="en-US" altLang="zh-CN" dirty="0"/>
              <a:t>vector</a:t>
            </a:r>
            <a:r>
              <a:rPr lang="zh-CN" altLang="en-US" dirty="0"/>
              <a:t>申请</a:t>
            </a:r>
            <a:r>
              <a:rPr lang="en-US" altLang="zh-CN" dirty="0"/>
              <a:t>size</a:t>
            </a:r>
            <a:r>
              <a:rPr lang="zh-CN" altLang="en-US" dirty="0"/>
              <a:t>大小内存，同时初次访问时使用</a:t>
            </a:r>
            <a:r>
              <a:rPr lang="en-US" altLang="zh-CN" dirty="0" err="1"/>
              <a:t>omp</a:t>
            </a:r>
            <a:r>
              <a:rPr lang="zh-CN" altLang="en-US" dirty="0"/>
              <a:t>，保证真实访问内存地址跟 线程所对应的</a:t>
            </a:r>
            <a:r>
              <a:rPr lang="en-US" altLang="zh-CN" dirty="0"/>
              <a:t>CPU</a:t>
            </a:r>
            <a:r>
              <a:rPr lang="zh-CN" altLang="en-US" dirty="0"/>
              <a:t>核心在同一个</a:t>
            </a:r>
            <a:r>
              <a:rPr lang="en-US" altLang="zh-CN" dirty="0"/>
              <a:t>NUMA</a:t>
            </a:r>
            <a:r>
              <a:rPr lang="zh-CN" altLang="en-US" dirty="0"/>
              <a:t>节点。</a:t>
            </a: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lvl="0">
              <a:defRPr/>
            </a:pPr>
            <a:r>
              <a:rPr lang="zh-CN" altLang="en-US" dirty="0"/>
              <a:t>申请内存的时候操作系统并不会把内存空间给程序，而是在访问该内存时候触发页缺失</a:t>
            </a:r>
            <a:r>
              <a:rPr lang="en-US" altLang="zh-CN" dirty="0"/>
              <a:t>(page fault) </a:t>
            </a:r>
            <a:r>
              <a:rPr lang="zh-CN" altLang="en-US" dirty="0"/>
              <a:t>中断，才会将内存页分配给程序使用，默认分配策略下，会优化分配跟触发中断的线程相同</a:t>
            </a:r>
            <a:r>
              <a:rPr lang="en-US" altLang="zh-CN" dirty="0" err="1"/>
              <a:t>numa</a:t>
            </a:r>
            <a:r>
              <a:rPr lang="zh-CN" altLang="en-US" dirty="0"/>
              <a:t>的 内存。 </a:t>
            </a:r>
            <a:endParaRPr lang="en-US" altLang="zh-CN" dirty="0"/>
          </a:p>
          <a:p>
            <a:pPr lvl="0"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mmap</a:t>
            </a:r>
            <a:r>
              <a:rPr lang="zh-CN" altLang="en-US" dirty="0"/>
              <a:t>是同时设置</a:t>
            </a:r>
            <a:r>
              <a:rPr lang="en-US" altLang="zh-CN" dirty="0"/>
              <a:t>MAP_PRIVATE</a:t>
            </a:r>
            <a:r>
              <a:rPr lang="zh-CN" altLang="en-US" dirty="0"/>
              <a:t>标致是为了保证申请的内存区间是新的，如果用</a:t>
            </a:r>
            <a:r>
              <a:rPr lang="en-US" altLang="zh-CN" dirty="0"/>
              <a:t>malloc</a:t>
            </a:r>
            <a:r>
              <a:rPr lang="zh-CN" altLang="en-US" dirty="0"/>
              <a:t>可能是之前</a:t>
            </a:r>
            <a:r>
              <a:rPr lang="en-US" altLang="zh-CN" dirty="0"/>
              <a:t>free</a:t>
            </a:r>
            <a:r>
              <a:rPr lang="zh-CN" altLang="en-US" dirty="0"/>
              <a:t>的，导致分配时没有根据线程亲和性分配同一</a:t>
            </a:r>
            <a:r>
              <a:rPr lang="en-US" altLang="zh-CN" dirty="0" err="1"/>
              <a:t>numa</a:t>
            </a:r>
            <a:r>
              <a:rPr lang="zh-CN" altLang="en-US" dirty="0"/>
              <a:t>的内存。</a:t>
            </a:r>
            <a:endParaRPr lang="en-US" altLang="zh-CN" dirty="0"/>
          </a:p>
          <a:p>
            <a:pPr lvl="0">
              <a:defRPr/>
            </a:pPr>
            <a:endParaRPr lang="en-US" altLang="zh-CN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zh-CN" altLang="en-US" dirty="0"/>
              <a:t>相较上一步，大约</a:t>
            </a:r>
            <a:r>
              <a:rPr lang="en-US" altLang="zh-CN" dirty="0"/>
              <a:t>0.1s</a:t>
            </a:r>
            <a:r>
              <a:rPr lang="zh-CN" altLang="en-US" dirty="0"/>
              <a:t>的提升</a:t>
            </a:r>
            <a:endParaRPr lang="en-US" altLang="zh-CN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F11543-60A8-463F-AC77-986804208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15" y="2470205"/>
            <a:ext cx="10375900" cy="19175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990636-17A8-4F9D-88D9-D28EA280781F}"/>
              </a:ext>
            </a:extLst>
          </p:cNvPr>
          <p:cNvSpPr txBox="1"/>
          <p:nvPr/>
        </p:nvSpPr>
        <p:spPr>
          <a:xfrm>
            <a:off x="5650960" y="6093506"/>
            <a:ext cx="23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 Unicode MS"/>
              </a:rPr>
              <a:t>1565ms &gt;&gt; 1433ms</a:t>
            </a:r>
            <a:endParaRPr lang="zh-CN" altLang="en-US" b="1" dirty="0">
              <a:solidFill>
                <a:srgbClr val="FF0000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60649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1" y="785192"/>
            <a:ext cx="856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 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访存优化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-OpenMP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参数调整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A318AC-9A22-4B57-ACD2-FDDD76237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417" y="2980897"/>
            <a:ext cx="6725895" cy="31801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C57494-F87B-4538-9A12-2063503F20E4}"/>
              </a:ext>
            </a:extLst>
          </p:cNvPr>
          <p:cNvSpPr txBox="1"/>
          <p:nvPr/>
        </p:nvSpPr>
        <p:spPr>
          <a:xfrm>
            <a:off x="727066" y="1503569"/>
            <a:ext cx="11145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理论上单节点</a:t>
            </a:r>
            <a:r>
              <a:rPr lang="en-US" altLang="zh-CN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2cpu,</a:t>
            </a: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最多</a:t>
            </a:r>
            <a:r>
              <a:rPr lang="en-US" altLang="zh-CN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64cores</a:t>
            </a: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dirty="0"/>
              <a:t>但是我们发现只使用</a:t>
            </a:r>
            <a:r>
              <a:rPr lang="en-US" altLang="zh-CN" dirty="0"/>
              <a:t>32cores</a:t>
            </a:r>
            <a:r>
              <a:rPr lang="zh-CN" altLang="en-US" dirty="0"/>
              <a:t>时速度最佳，因为可以避免访问不同</a:t>
            </a:r>
            <a:r>
              <a:rPr lang="en-US" altLang="zh-CN" dirty="0" err="1"/>
              <a:t>cpu</a:t>
            </a:r>
            <a:r>
              <a:rPr lang="zh-CN" altLang="en-US" dirty="0"/>
              <a:t>所属内存的通信时间，也可以兼顾并行效率。</a:t>
            </a:r>
            <a:endParaRPr lang="en-US" altLang="zh-CN" dirty="0"/>
          </a:p>
          <a:p>
            <a:pPr lvl="0">
              <a:defRPr/>
            </a:pPr>
            <a:endParaRPr lang="en-US" altLang="zh-CN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相较于上一步，大约有</a:t>
            </a:r>
            <a:r>
              <a:rPr lang="en-US" altLang="zh-CN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0.2s</a:t>
            </a:r>
            <a:r>
              <a:rPr lang="zh-CN" altLang="en-US" sz="1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的提升。</a:t>
            </a:r>
            <a:endParaRPr lang="en-US" altLang="zh-CN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en-US" altLang="zh-CN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34D721-4418-4467-9440-0F350DB05EFC}"/>
              </a:ext>
            </a:extLst>
          </p:cNvPr>
          <p:cNvSpPr txBox="1"/>
          <p:nvPr/>
        </p:nvSpPr>
        <p:spPr>
          <a:xfrm>
            <a:off x="9407866" y="4835294"/>
            <a:ext cx="23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 Unicode MS"/>
              </a:rPr>
              <a:t>1433ms &gt;&gt; 1115ms</a:t>
            </a:r>
            <a:endParaRPr lang="zh-CN" altLang="en-US" b="1" dirty="0">
              <a:solidFill>
                <a:srgbClr val="FF0000"/>
              </a:solidFill>
              <a:latin typeface="Arial Unicode MS"/>
            </a:endParaRPr>
          </a:p>
        </p:txBody>
      </p:sp>
      <p:pic>
        <p:nvPicPr>
          <p:cNvPr id="2" name="page17">
            <a:hlinkClick r:id="" action="ppaction://media"/>
            <a:extLst>
              <a:ext uri="{FF2B5EF4-FFF2-40B4-BE49-F238E27FC236}">
                <a16:creationId xmlns:a16="http://schemas.microsoft.com/office/drawing/2014/main" id="{FB8F34EC-780A-4097-AB11-8A871AF62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71048" y="58717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7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31"/>
    </mc:Choice>
    <mc:Fallback>
      <p:transition spd="slow" advTm="20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1" y="785192"/>
            <a:ext cx="772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 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访存优化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采用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stream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代替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store</a:t>
            </a:r>
            <a:endParaRPr kumimoji="1" lang="zh-CN" altLang="en-US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78F59C-DFBE-47B2-B3AB-232FF63E33D4}"/>
              </a:ext>
            </a:extLst>
          </p:cNvPr>
          <p:cNvSpPr txBox="1"/>
          <p:nvPr/>
        </p:nvSpPr>
        <p:spPr>
          <a:xfrm>
            <a:off x="1469441" y="1585795"/>
            <a:ext cx="814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/>
              <a:t>针对访存瓶颈：使用</a:t>
            </a:r>
            <a:r>
              <a:rPr lang="en-US" altLang="zh-CN" dirty="0"/>
              <a:t>stream</a:t>
            </a:r>
            <a:r>
              <a:rPr lang="zh-CN" altLang="en-US" dirty="0"/>
              <a:t>写指令代替</a:t>
            </a:r>
            <a:r>
              <a:rPr lang="en-US" altLang="zh-CN" dirty="0"/>
              <a:t>store</a:t>
            </a:r>
            <a:r>
              <a:rPr lang="zh-CN" altLang="en-US" dirty="0"/>
              <a:t>写，尽可能打满内存带宽</a:t>
            </a:r>
            <a:endParaRPr lang="en-US" altLang="zh-CN" sz="18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CAAD1E-5A74-4016-8192-B5D66877FC73}"/>
              </a:ext>
            </a:extLst>
          </p:cNvPr>
          <p:cNvGrpSpPr/>
          <p:nvPr/>
        </p:nvGrpSpPr>
        <p:grpSpPr>
          <a:xfrm>
            <a:off x="2816624" y="2294065"/>
            <a:ext cx="5449917" cy="1282487"/>
            <a:chOff x="3900762" y="3190905"/>
            <a:chExt cx="4390476" cy="100547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05E9973-BEDD-4C89-BDE8-55B9E0A86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0762" y="3190905"/>
              <a:ext cx="4390476" cy="47619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53716FB-206B-43E4-8139-FEA48754D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0762" y="3667095"/>
              <a:ext cx="4390476" cy="529286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90DBF2A-14A1-4771-821F-8D8D90586F47}"/>
              </a:ext>
            </a:extLst>
          </p:cNvPr>
          <p:cNvSpPr txBox="1"/>
          <p:nvPr/>
        </p:nvSpPr>
        <p:spPr>
          <a:xfrm>
            <a:off x="9407866" y="4835294"/>
            <a:ext cx="23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 Unicode MS"/>
              </a:rPr>
              <a:t>1115ms &gt;&gt; 1074ms</a:t>
            </a:r>
            <a:endParaRPr lang="zh-CN" altLang="en-US" b="1" dirty="0">
              <a:solidFill>
                <a:srgbClr val="FF0000"/>
              </a:solidFill>
              <a:latin typeface="Arial Unicode M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DE4E9F-BA3A-44A9-BDC2-FE4524FAFFD6}"/>
              </a:ext>
            </a:extLst>
          </p:cNvPr>
          <p:cNvSpPr txBox="1"/>
          <p:nvPr/>
        </p:nvSpPr>
        <p:spPr>
          <a:xfrm>
            <a:off x="1300066" y="4466549"/>
            <a:ext cx="7723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/>
              <a:t>运行时增加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OMP_PROC_BIND=true 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参数，控制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OpenMP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线程关联性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6CDE50-1830-45D9-8D2A-F5545159C7A5}"/>
              </a:ext>
            </a:extLst>
          </p:cNvPr>
          <p:cNvSpPr txBox="1"/>
          <p:nvPr/>
        </p:nvSpPr>
        <p:spPr>
          <a:xfrm>
            <a:off x="318051" y="3821596"/>
            <a:ext cx="856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 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访存优化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-OpenMP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参数设置</a:t>
            </a:r>
          </a:p>
        </p:txBody>
      </p:sp>
      <p:pic>
        <p:nvPicPr>
          <p:cNvPr id="3" name="page18">
            <a:hlinkClick r:id="" action="ppaction://media"/>
            <a:extLst>
              <a:ext uri="{FF2B5EF4-FFF2-40B4-BE49-F238E27FC236}">
                <a16:creationId xmlns:a16="http://schemas.microsoft.com/office/drawing/2014/main" id="{68CF7C67-7F18-4F56-8CBD-AB7499715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68314" y="58904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20"/>
    </mc:Choice>
    <mc:Fallback>
      <p:transition spd="slow" advTm="3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程序运行结果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838A09-C6B4-4769-BA1C-C51AD1EA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283" y="1246857"/>
            <a:ext cx="8515483" cy="524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3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A277411-15DD-47CF-AD9B-73E36DEF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DF2022"/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  <a:sym typeface="Arial"/>
              </a:rPr>
              <a:t>目录 </a:t>
            </a:r>
            <a:r>
              <a:rPr lang="en-US" altLang="zh-CN" sz="2800" b="1" dirty="0">
                <a:solidFill>
                  <a:srgbClr val="DF2022"/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  <a:sym typeface="Arial"/>
              </a:rPr>
              <a:t>CONTENTS</a:t>
            </a:r>
            <a:endParaRPr lang="zh-CN" altLang="en-US" sz="2800" b="1" dirty="0">
              <a:solidFill>
                <a:srgbClr val="DF2022"/>
              </a:solidFill>
              <a:latin typeface="Source Han Sans CN Heavy" panose="020B0500000000000000" pitchFamily="34" charset="-128"/>
              <a:ea typeface="Source Han Sans CN Heavy" panose="020B0500000000000000" pitchFamily="34" charset="-128"/>
              <a:sym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84A287-FCBD-4487-83E0-1D3C48D62B3B}"/>
              </a:ext>
            </a:extLst>
          </p:cNvPr>
          <p:cNvSpPr txBox="1"/>
          <p:nvPr/>
        </p:nvSpPr>
        <p:spPr>
          <a:xfrm>
            <a:off x="1230511" y="2056678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01.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参赛队伍简介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B0D9DC-72E4-49D7-9408-68DE5BFFECC5}"/>
              </a:ext>
            </a:extLst>
          </p:cNvPr>
          <p:cNvSpPr txBox="1"/>
          <p:nvPr/>
        </p:nvSpPr>
        <p:spPr>
          <a:xfrm>
            <a:off x="1233985" y="2615061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02.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应用程序运行的硬件环境和软件环境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7763DB-7484-43B9-A989-FB9940F36B60}"/>
              </a:ext>
            </a:extLst>
          </p:cNvPr>
          <p:cNvSpPr txBox="1"/>
          <p:nvPr/>
        </p:nvSpPr>
        <p:spPr>
          <a:xfrm>
            <a:off x="1230511" y="3223587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03.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应用程序的代码结构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C73035-EDAE-43C4-A8EA-1E5A0F0DF5A5}"/>
              </a:ext>
            </a:extLst>
          </p:cNvPr>
          <p:cNvSpPr txBox="1"/>
          <p:nvPr/>
        </p:nvSpPr>
        <p:spPr>
          <a:xfrm>
            <a:off x="1238902" y="3874147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04.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优化方法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756B09-671A-4307-8CBF-3EF37D8A803B}"/>
              </a:ext>
            </a:extLst>
          </p:cNvPr>
          <p:cNvSpPr txBox="1"/>
          <p:nvPr/>
        </p:nvSpPr>
        <p:spPr>
          <a:xfrm>
            <a:off x="1243818" y="4485767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05.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/>
              </a:rPr>
              <a:t>程序运行结果</a:t>
            </a:r>
          </a:p>
        </p:txBody>
      </p:sp>
    </p:spTree>
    <p:extLst>
      <p:ext uri="{BB962C8B-B14F-4D97-AF65-F5344CB8AC3E}">
        <p14:creationId xmlns:p14="http://schemas.microsoft.com/office/powerpoint/2010/main" val="215996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B2D0E6C-9C95-4D5D-A46E-F788A818C89A}"/>
              </a:ext>
            </a:extLst>
          </p:cNvPr>
          <p:cNvSpPr/>
          <p:nvPr/>
        </p:nvSpPr>
        <p:spPr>
          <a:xfrm>
            <a:off x="915295" y="1662717"/>
            <a:ext cx="4772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https://www.pianshen.com/article/172962944/</a:t>
            </a:r>
          </a:p>
        </p:txBody>
      </p:sp>
    </p:spTree>
    <p:extLst>
      <p:ext uri="{BB962C8B-B14F-4D97-AF65-F5344CB8AC3E}">
        <p14:creationId xmlns:p14="http://schemas.microsoft.com/office/powerpoint/2010/main" val="244263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0E5F7A-F5CE-EA4E-BC59-57BF43D8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cxnSp>
        <p:nvCxnSpPr>
          <p:cNvPr id="10" name="直接连接符 11">
            <a:extLst>
              <a:ext uri="{FF2B5EF4-FFF2-40B4-BE49-F238E27FC236}">
                <a16:creationId xmlns:a16="http://schemas.microsoft.com/office/drawing/2014/main" id="{D68EC2F7-0AD4-CF40-8D29-679EC729EEAF}"/>
              </a:ext>
            </a:extLst>
          </p:cNvPr>
          <p:cNvCxnSpPr/>
          <p:nvPr/>
        </p:nvCxnSpPr>
        <p:spPr>
          <a:xfrm>
            <a:off x="768088" y="4016630"/>
            <a:ext cx="83140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5E3D398-944F-5846-83D7-11B69A2B4A04}"/>
              </a:ext>
            </a:extLst>
          </p:cNvPr>
          <p:cNvSpPr txBox="1"/>
          <p:nvPr/>
        </p:nvSpPr>
        <p:spPr>
          <a:xfrm>
            <a:off x="609789" y="2060947"/>
            <a:ext cx="590325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Arial"/>
              </a:rPr>
              <a:t>感谢指导</a:t>
            </a:r>
            <a:endParaRPr lang="en-US" altLang="zh-CN" sz="8000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  <a:ea typeface="微软雅黑"/>
              <a:sym typeface="Arial"/>
            </a:endParaRPr>
          </a:p>
          <a:p>
            <a:r>
              <a:rPr lang="en-US" altLang="zh-CN" sz="3000" dirty="0">
                <a:solidFill>
                  <a:srgbClr val="0F132F"/>
                </a:solidFill>
                <a:latin typeface="Arial"/>
                <a:ea typeface="微软雅黑"/>
                <a:sym typeface="Arial"/>
              </a:rPr>
              <a:t>THANKS FOR GUIDANCE</a:t>
            </a:r>
            <a:endParaRPr lang="zh-CN" altLang="en-US" sz="3000" dirty="0">
              <a:solidFill>
                <a:srgbClr val="0F132F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713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参赛队简介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54DEC3-6C7D-42BD-A8B1-DC10A8C424B3}"/>
              </a:ext>
            </a:extLst>
          </p:cNvPr>
          <p:cNvSpPr txBox="1"/>
          <p:nvPr/>
        </p:nvSpPr>
        <p:spPr>
          <a:xfrm>
            <a:off x="584200" y="2032049"/>
            <a:ext cx="1102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参赛队伍编号：</a:t>
            </a:r>
            <a:r>
              <a:rPr lang="en-US" altLang="zh-CN" dirty="0"/>
              <a:t>	</a:t>
            </a:r>
            <a:r>
              <a:rPr lang="en-US" altLang="zh-CN" b="1" dirty="0"/>
              <a:t>IPCC20214170</a:t>
            </a:r>
            <a:r>
              <a:rPr lang="en-US" altLang="zh-CN" dirty="0"/>
              <a:t>		</a:t>
            </a:r>
            <a:r>
              <a:rPr lang="zh-CN" altLang="en-US" dirty="0"/>
              <a:t>参赛队伍名称：鸿雁超算队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r>
              <a:rPr lang="zh-CN" altLang="en-US" dirty="0"/>
              <a:t>参赛队伍学校：中国科学技术大学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指导老师：安虹教授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参赛队员：付佳伟，朱子琦，沈沛祺，谭邵杰</a:t>
            </a:r>
          </a:p>
        </p:txBody>
      </p:sp>
      <p:pic>
        <p:nvPicPr>
          <p:cNvPr id="3" name="page3">
            <a:hlinkClick r:id="" action="ppaction://media"/>
            <a:extLst>
              <a:ext uri="{FF2B5EF4-FFF2-40B4-BE49-F238E27FC236}">
                <a16:creationId xmlns:a16="http://schemas.microsoft.com/office/drawing/2014/main" id="{B22C24D8-7276-4FA2-AE30-D8C8BACF99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20437" y="56080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7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30"/>
    </mc:Choice>
    <mc:Fallback>
      <p:transition spd="slow" advTm="17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应用程序运行的硬件环境和软件环境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FAE1F7A-DD09-49CB-BC38-7A543B14D91F}"/>
              </a:ext>
            </a:extLst>
          </p:cNvPr>
          <p:cNvSpPr/>
          <p:nvPr/>
        </p:nvSpPr>
        <p:spPr>
          <a:xfrm>
            <a:off x="472235" y="1938743"/>
            <a:ext cx="1129626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/>
              <a:t>硬件环境：</a:t>
            </a:r>
            <a:endParaRPr lang="en-US" altLang="zh-CN" b="1" dirty="0"/>
          </a:p>
          <a:p>
            <a:pPr>
              <a:spcBef>
                <a:spcPct val="0"/>
              </a:spcBef>
            </a:pPr>
            <a:br>
              <a:rPr lang="zh-CN" altLang="en-US" dirty="0"/>
            </a:br>
            <a:r>
              <a:rPr lang="zh-CN" altLang="en-US" dirty="0"/>
              <a:t>       使用北京超算云计算中心资源，有</a:t>
            </a:r>
            <a:r>
              <a:rPr lang="en-US" altLang="zh-CN" dirty="0"/>
              <a:t>1</a:t>
            </a:r>
            <a:r>
              <a:rPr lang="zh-CN" altLang="en-US" dirty="0"/>
              <a:t>个登录节点和多个计算节点，每支队伍同一时间只能使用两个计算节点。</a:t>
            </a:r>
            <a:endParaRPr lang="en-US" altLang="zh-CN" dirty="0"/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zh-CN" altLang="en-US" dirty="0"/>
          </a:p>
          <a:p>
            <a:r>
              <a:rPr lang="zh-CN" altLang="en-US" b="1" dirty="0"/>
              <a:t>计算节点硬件配置：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cpu</a:t>
            </a:r>
            <a:r>
              <a:rPr lang="zh-CN" altLang="en-US" dirty="0"/>
              <a:t>：</a:t>
            </a:r>
            <a:r>
              <a:rPr lang="en-US" altLang="zh-CN" dirty="0"/>
              <a:t>AMD EPYC 7452  CPU @ 2.35GHz </a:t>
            </a:r>
            <a:r>
              <a:rPr lang="zh-CN" altLang="en-US" dirty="0"/>
              <a:t>单节点</a:t>
            </a:r>
            <a:r>
              <a:rPr lang="en-US" altLang="zh-CN" dirty="0"/>
              <a:t>64</a:t>
            </a:r>
            <a:r>
              <a:rPr lang="zh-CN" altLang="en-US" dirty="0"/>
              <a:t>核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内存：</a:t>
            </a:r>
            <a:r>
              <a:rPr lang="en-US" altLang="zh-CN" dirty="0"/>
              <a:t>256G</a:t>
            </a:r>
          </a:p>
          <a:p>
            <a:r>
              <a:rPr lang="zh-CN" altLang="en-US" dirty="0"/>
              <a:t>        存储：每个账号</a:t>
            </a:r>
            <a:r>
              <a:rPr lang="en-US" altLang="zh-CN" dirty="0"/>
              <a:t>500GB</a:t>
            </a:r>
          </a:p>
          <a:p>
            <a:r>
              <a:rPr lang="zh-CN" altLang="en-US" dirty="0"/>
              <a:t>        网络：</a:t>
            </a:r>
            <a:r>
              <a:rPr lang="en-US" altLang="zh-CN" dirty="0"/>
              <a:t>56GB </a:t>
            </a:r>
            <a:r>
              <a:rPr lang="en-US" altLang="zh-CN" dirty="0" err="1"/>
              <a:t>Infiniband</a:t>
            </a:r>
            <a:r>
              <a:rPr lang="zh-CN" altLang="en-US" dirty="0"/>
              <a:t>高速网</a:t>
            </a:r>
          </a:p>
          <a:p>
            <a:pPr marL="285750" indent="-285750"/>
            <a:endParaRPr lang="en-US" altLang="zh-CN" sz="2400" dirty="0">
              <a:solidFill>
                <a:srgbClr val="000000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marL="285750" indent="-285750"/>
            <a:r>
              <a:rPr lang="en-US" altLang="zh-CN" sz="2400" dirty="0">
                <a:solidFill>
                  <a:srgbClr val="000000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 </a:t>
            </a:r>
          </a:p>
        </p:txBody>
      </p:sp>
      <p:pic>
        <p:nvPicPr>
          <p:cNvPr id="4" name="page4">
            <a:hlinkClick r:id="" action="ppaction://media"/>
            <a:extLst>
              <a:ext uri="{FF2B5EF4-FFF2-40B4-BE49-F238E27FC236}">
                <a16:creationId xmlns:a16="http://schemas.microsoft.com/office/drawing/2014/main" id="{53F68E14-11CC-4F1F-9DD6-19732473A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64227" y="56104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0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70"/>
    </mc:Choice>
    <mc:Fallback>
      <p:transition spd="slow" advTm="14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应用程序运行的硬件环境和软件环境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BA7B12-D86E-4C0F-AC5E-5D9616B2C923}"/>
              </a:ext>
            </a:extLst>
          </p:cNvPr>
          <p:cNvSpPr/>
          <p:nvPr/>
        </p:nvSpPr>
        <p:spPr>
          <a:xfrm>
            <a:off x="579496" y="1888752"/>
            <a:ext cx="105104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b="1" dirty="0"/>
              <a:t>软件环境</a:t>
            </a:r>
            <a:r>
              <a:rPr lang="zh-CN" altLang="en-US" dirty="0"/>
              <a:t>：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dirty="0"/>
          </a:p>
          <a:p>
            <a:r>
              <a:rPr lang="zh-CN" altLang="en-US" dirty="0"/>
              <a:t>     操作系统：管理节点和计算节点操作系统版本：centos7.6 </a:t>
            </a:r>
          </a:p>
          <a:p>
            <a:r>
              <a:rPr lang="zh-CN" altLang="en-US" dirty="0"/>
              <a:t>     编译软件：</a:t>
            </a:r>
            <a:r>
              <a:rPr lang="en-US" altLang="zh-CN" dirty="0"/>
              <a:t>module</a:t>
            </a:r>
            <a:r>
              <a:rPr lang="zh-CN" altLang="en-US" dirty="0"/>
              <a:t>提供：gcc-</a:t>
            </a:r>
            <a:r>
              <a:rPr lang="en-US" altLang="zh-CN" dirty="0"/>
              <a:t>10.2.0</a:t>
            </a:r>
            <a:r>
              <a:rPr lang="zh-CN" altLang="en-US" dirty="0"/>
              <a:t>、</a:t>
            </a:r>
            <a:r>
              <a:rPr lang="en-US" altLang="zh-CN" dirty="0"/>
              <a:t>intel/20.4.3</a:t>
            </a:r>
            <a:r>
              <a:rPr lang="zh-CN" altLang="en-US" dirty="0"/>
              <a:t>；自行安装的编译软件有</a:t>
            </a:r>
            <a:r>
              <a:rPr lang="en-US" altLang="zh-CN" dirty="0" err="1"/>
              <a:t>aocc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     调度软件：slurm提交作业需要通过slurm调度来分配任务；</a:t>
            </a:r>
          </a:p>
          <a:p>
            <a:r>
              <a:rPr lang="zh-CN" altLang="en-US" dirty="0"/>
              <a:t>     性能分析软件：paramon、paratune监控和性能分析软件；自行安装的vtune-gui。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使用</a:t>
            </a:r>
            <a:r>
              <a:rPr lang="en-US" altLang="zh-CN" b="1" dirty="0"/>
              <a:t>Intel</a:t>
            </a:r>
            <a:r>
              <a:rPr lang="zh-CN" altLang="en-US" b="1" dirty="0"/>
              <a:t>编译器：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     module load intel/20.4.3</a:t>
            </a:r>
          </a:p>
          <a:p>
            <a:r>
              <a:rPr lang="en-US" altLang="zh-CN" dirty="0"/>
              <a:t>     module load </a:t>
            </a:r>
            <a:r>
              <a:rPr lang="en-US" altLang="zh-CN" dirty="0" err="1"/>
              <a:t>mpi</a:t>
            </a:r>
            <a:r>
              <a:rPr lang="en-US" altLang="zh-CN" dirty="0"/>
              <a:t>/intel/20.4.3</a:t>
            </a:r>
          </a:p>
        </p:txBody>
      </p:sp>
    </p:spTree>
    <p:extLst>
      <p:ext uri="{BB962C8B-B14F-4D97-AF65-F5344CB8AC3E}">
        <p14:creationId xmlns:p14="http://schemas.microsoft.com/office/powerpoint/2010/main" val="1801853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应用程序的代码结构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7C83F0B-602A-46E5-AB43-3CDB06CF3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04652"/>
              </p:ext>
            </p:extLst>
          </p:nvPr>
        </p:nvGraphicFramePr>
        <p:xfrm>
          <a:off x="672872" y="1872645"/>
          <a:ext cx="4681527" cy="3934633"/>
        </p:xfrm>
        <a:graphic>
          <a:graphicData uri="http://schemas.openxmlformats.org/drawingml/2006/table">
            <a:tbl>
              <a:tblPr/>
              <a:tblGrid>
                <a:gridCol w="2275877">
                  <a:extLst>
                    <a:ext uri="{9D8B030D-6E8A-4147-A177-3AD203B41FA5}">
                      <a16:colId xmlns:a16="http://schemas.microsoft.com/office/drawing/2014/main" val="1985092917"/>
                    </a:ext>
                  </a:extLst>
                </a:gridCol>
                <a:gridCol w="2405650">
                  <a:extLst>
                    <a:ext uri="{9D8B030D-6E8A-4147-A177-3AD203B41FA5}">
                      <a16:colId xmlns:a16="http://schemas.microsoft.com/office/drawing/2014/main" val="1119492122"/>
                    </a:ext>
                  </a:extLst>
                </a:gridCol>
              </a:tblGrid>
              <a:tr h="463493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文件名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625119"/>
                  </a:ext>
                </a:extLst>
              </a:tr>
              <a:tr h="694228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SLIC.cpp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SLIC</a:t>
                      </a:r>
                      <a:r>
                        <a:rPr lang="zh-CN" altLang="en-US" dirty="0"/>
                        <a:t>的核心代码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351964"/>
                  </a:ext>
                </a:extLst>
              </a:tr>
              <a:tr h="694228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SLIC.h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SLIC</a:t>
                      </a:r>
                      <a:r>
                        <a:rPr lang="zh-CN" altLang="en-US" dirty="0"/>
                        <a:t>的头文件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537529"/>
                  </a:ext>
                </a:extLst>
              </a:tr>
              <a:tr h="694228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Input_image.ppm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输入图像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426614"/>
                  </a:ext>
                </a:extLst>
              </a:tr>
              <a:tr h="694228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Check.ppm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用于检验的图像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117031"/>
                  </a:ext>
                </a:extLst>
              </a:tr>
              <a:tr h="694228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Output_labels.ppm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输出结果图像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530848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8EB4E2B-66A3-48A4-A78F-3CCA7FC856CF}"/>
              </a:ext>
            </a:extLst>
          </p:cNvPr>
          <p:cNvCxnSpPr>
            <a:cxnSpLocks/>
          </p:cNvCxnSpPr>
          <p:nvPr/>
        </p:nvCxnSpPr>
        <p:spPr>
          <a:xfrm>
            <a:off x="5354399" y="2691393"/>
            <a:ext cx="11236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1A8DAD3-72FA-47CB-B210-F9AAAA9DE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401938"/>
              </p:ext>
            </p:extLst>
          </p:nvPr>
        </p:nvGraphicFramePr>
        <p:xfrm>
          <a:off x="6478043" y="1872645"/>
          <a:ext cx="5058427" cy="3934633"/>
        </p:xfrm>
        <a:graphic>
          <a:graphicData uri="http://schemas.openxmlformats.org/drawingml/2006/table">
            <a:tbl>
              <a:tblPr/>
              <a:tblGrid>
                <a:gridCol w="2664777">
                  <a:extLst>
                    <a:ext uri="{9D8B030D-6E8A-4147-A177-3AD203B41FA5}">
                      <a16:colId xmlns:a16="http://schemas.microsoft.com/office/drawing/2014/main" val="1985092917"/>
                    </a:ext>
                  </a:extLst>
                </a:gridCol>
                <a:gridCol w="2393650">
                  <a:extLst>
                    <a:ext uri="{9D8B030D-6E8A-4147-A177-3AD203B41FA5}">
                      <a16:colId xmlns:a16="http://schemas.microsoft.com/office/drawing/2014/main" val="1119492122"/>
                    </a:ext>
                  </a:extLst>
                </a:gridCol>
              </a:tblGrid>
              <a:tr h="463493">
                <a:tc>
                  <a:txBody>
                    <a:bodyPr/>
                    <a:lstStyle/>
                    <a:p>
                      <a:r>
                        <a:rPr lang="zh-CN" altLang="en-US" dirty="0"/>
                        <a:t>函数名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625119"/>
                  </a:ext>
                </a:extLst>
              </a:tr>
              <a:tr h="694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DoRGBtoLABConversion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</a:t>
                      </a:r>
                      <a:r>
                        <a:rPr lang="en-US" altLang="zh-CN" dirty="0"/>
                        <a:t>RGB</a:t>
                      </a:r>
                      <a:r>
                        <a:rPr lang="zh-CN" altLang="en-US" dirty="0"/>
                        <a:t>转换为</a:t>
                      </a:r>
                      <a:r>
                        <a:rPr lang="en-US" altLang="zh-CN" dirty="0"/>
                        <a:t>LAB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351964"/>
                  </a:ext>
                </a:extLst>
              </a:tr>
              <a:tr h="694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DetectLabEdges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计算像素周围梯度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537529"/>
                  </a:ext>
                </a:extLst>
              </a:tr>
              <a:tr h="694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GetLABXYSeeds_ForGivenK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设置初始聚类中心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426614"/>
                  </a:ext>
                </a:extLst>
              </a:tr>
              <a:tr h="694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PerformSuperpixelSegmentation_VariableSandM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迭代计算聚类中心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117031"/>
                  </a:ext>
                </a:extLst>
              </a:tr>
              <a:tr h="694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EnforceLabelConnectivity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整合分类结果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530848"/>
                  </a:ext>
                </a:extLst>
              </a:tr>
            </a:tbl>
          </a:graphicData>
        </a:graphic>
      </p:graphicFrame>
      <p:pic>
        <p:nvPicPr>
          <p:cNvPr id="2" name="page6">
            <a:hlinkClick r:id="" action="ppaction://media"/>
            <a:extLst>
              <a:ext uri="{FF2B5EF4-FFF2-40B4-BE49-F238E27FC236}">
                <a16:creationId xmlns:a16="http://schemas.microsoft.com/office/drawing/2014/main" id="{B67D1588-0D7D-47BE-98B8-27351053B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2788" y="59588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53"/>
    </mc:Choice>
    <mc:Fallback>
      <p:transition spd="slow" advTm="25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6B31DE-9971-4667-BB8B-D3A6BFADA95C}"/>
              </a:ext>
            </a:extLst>
          </p:cNvPr>
          <p:cNvSpPr txBox="1"/>
          <p:nvPr/>
        </p:nvSpPr>
        <p:spPr>
          <a:xfrm>
            <a:off x="630853" y="2274838"/>
            <a:ext cx="10118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编译优化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OpenMP</a:t>
            </a:r>
            <a:r>
              <a:rPr lang="zh-CN" altLang="en-US" dirty="0"/>
              <a:t>并行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优化</a:t>
            </a:r>
            <a:r>
              <a:rPr lang="en-US" altLang="zh-CN" dirty="0" err="1"/>
              <a:t>EnforceLabelConnectivity</a:t>
            </a:r>
            <a:r>
              <a:rPr lang="zh-CN" altLang="en-US" dirty="0"/>
              <a:t>里</a:t>
            </a:r>
            <a:r>
              <a:rPr lang="en-US" altLang="zh-CN" dirty="0" err="1"/>
              <a:t>FloodFill</a:t>
            </a:r>
            <a:r>
              <a:rPr lang="zh-CN" altLang="en-US" dirty="0"/>
              <a:t>算法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循环展开</a:t>
            </a:r>
            <a:r>
              <a:rPr lang="en-US" altLang="zh-CN" dirty="0"/>
              <a:t>&amp;</a:t>
            </a:r>
            <a:r>
              <a:rPr lang="zh-CN" altLang="en-US" dirty="0"/>
              <a:t>手动向量化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访存优化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MPI</a:t>
            </a:r>
            <a:r>
              <a:rPr lang="zh-CN" altLang="en-US" dirty="0"/>
              <a:t>优化尝试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414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 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83D18B-4086-4601-AB8F-74418879C30F}"/>
              </a:ext>
            </a:extLst>
          </p:cNvPr>
          <p:cNvSpPr txBox="1"/>
          <p:nvPr/>
        </p:nvSpPr>
        <p:spPr>
          <a:xfrm>
            <a:off x="431800" y="1656080"/>
            <a:ext cx="1132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主要思路是先从并行处理，然后在从访存提速的角度考虑。以</a:t>
            </a:r>
            <a:r>
              <a:rPr lang="en-US" altLang="zh-CN" dirty="0"/>
              <a:t>case2</a:t>
            </a:r>
            <a:r>
              <a:rPr lang="zh-CN" altLang="en-US" dirty="0"/>
              <a:t>为例，先对计时区域进行时间打印，方便热点分析和之后的优化比较。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如图可见，</a:t>
            </a:r>
            <a:r>
              <a:rPr lang="en-US" altLang="zh-CN" dirty="0" err="1"/>
              <a:t>PerformSuperpixelSegmentation_VariableSandM</a:t>
            </a:r>
            <a:r>
              <a:rPr lang="zh-CN" altLang="en-US" dirty="0"/>
              <a:t>函数为计算热点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36059B-2507-4777-8EB3-CAB31A3B1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270" y="2902937"/>
            <a:ext cx="9676190" cy="30666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299FA4-E3DF-4A74-84F0-7E2367E2840B}"/>
              </a:ext>
            </a:extLst>
          </p:cNvPr>
          <p:cNvSpPr txBox="1"/>
          <p:nvPr/>
        </p:nvSpPr>
        <p:spPr>
          <a:xfrm>
            <a:off x="9492343" y="610846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 Unicode MS"/>
              </a:rPr>
              <a:t>57961ms</a:t>
            </a:r>
            <a:endParaRPr lang="zh-CN" altLang="en-US" b="1" dirty="0">
              <a:solidFill>
                <a:srgbClr val="FF0000"/>
              </a:solidFill>
              <a:latin typeface="Arial Unicode MS"/>
            </a:endParaRPr>
          </a:p>
        </p:txBody>
      </p:sp>
      <p:pic>
        <p:nvPicPr>
          <p:cNvPr id="4" name="page8">
            <a:hlinkClick r:id="" action="ppaction://media"/>
            <a:extLst>
              <a:ext uri="{FF2B5EF4-FFF2-40B4-BE49-F238E27FC236}">
                <a16:creationId xmlns:a16="http://schemas.microsoft.com/office/drawing/2014/main" id="{B2C32890-31C5-4252-850D-95A81804E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2456" y="59696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9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95"/>
    </mc:Choice>
    <mc:Fallback>
      <p:transition spd="slow" advTm="22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9CCB6D-829E-0D49-9AB8-AF9CCFE1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240733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DDFC9D-8287-6D48-8570-EA1F5BA0C9E0}"/>
              </a:ext>
            </a:extLst>
          </p:cNvPr>
          <p:cNvSpPr txBox="1"/>
          <p:nvPr/>
        </p:nvSpPr>
        <p:spPr>
          <a:xfrm>
            <a:off x="318052" y="785192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优化方法 </a:t>
            </a:r>
            <a:r>
              <a:rPr kumimoji="1" lang="en-US" altLang="zh-CN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kumimoji="1"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编译优化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83D18B-4086-4601-AB8F-74418879C30F}"/>
              </a:ext>
            </a:extLst>
          </p:cNvPr>
          <p:cNvSpPr txBox="1"/>
          <p:nvPr/>
        </p:nvSpPr>
        <p:spPr>
          <a:xfrm>
            <a:off x="431800" y="1656080"/>
            <a:ext cx="11328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/>
              <a:t>使用</a:t>
            </a:r>
            <a:r>
              <a:rPr lang="en-US" altLang="zh-CN" sz="2000" dirty="0"/>
              <a:t>intel </a:t>
            </a:r>
            <a:r>
              <a:rPr lang="en-US" altLang="zh-CN" sz="2000" dirty="0" err="1"/>
              <a:t>icpc</a:t>
            </a:r>
            <a:r>
              <a:rPr lang="zh-CN" altLang="en-US" sz="2000" dirty="0"/>
              <a:t>编译器，并加入优化参数如下：</a:t>
            </a:r>
            <a:endParaRPr lang="en-US" altLang="zh-CN" sz="2000" dirty="0"/>
          </a:p>
          <a:p>
            <a:r>
              <a:rPr lang="en-US" altLang="zh-CN" sz="2000" b="1" dirty="0"/>
              <a:t>	-march=core-avx2 -</a:t>
            </a:r>
            <a:r>
              <a:rPr lang="en-US" altLang="zh-CN" sz="2000" b="1" dirty="0" err="1"/>
              <a:t>fma</a:t>
            </a:r>
            <a:r>
              <a:rPr lang="en-US" altLang="zh-CN" sz="2000" b="1" dirty="0"/>
              <a:t> -O3 -</a:t>
            </a:r>
            <a:r>
              <a:rPr lang="en-US" altLang="zh-CN" sz="2000" b="1" dirty="0" err="1"/>
              <a:t>ipo</a:t>
            </a:r>
            <a:r>
              <a:rPr lang="en-US" altLang="zh-CN" sz="20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/>
              <a:t>开启</a:t>
            </a:r>
            <a:r>
              <a:rPr lang="en-US" altLang="zh-CN" sz="2000" b="1" dirty="0"/>
              <a:t>-O3</a:t>
            </a:r>
            <a:r>
              <a:rPr lang="zh-CN" altLang="en-US" sz="2000" dirty="0"/>
              <a:t>优化，</a:t>
            </a:r>
            <a:r>
              <a:rPr lang="en-US" altLang="zh-CN" sz="2000" b="1" dirty="0"/>
              <a:t>-</a:t>
            </a:r>
            <a:r>
              <a:rPr lang="en-US" altLang="zh-CN" sz="2000" b="1" dirty="0" err="1"/>
              <a:t>ipo</a:t>
            </a:r>
            <a:r>
              <a:rPr lang="zh-CN" altLang="en-US" sz="2000" dirty="0"/>
              <a:t>过程间优化</a:t>
            </a:r>
            <a:r>
              <a:rPr lang="en-US" altLang="zh-CN" sz="2000" dirty="0"/>
              <a:t>,  </a:t>
            </a:r>
            <a:r>
              <a:rPr lang="zh-CN" altLang="en-US" sz="2000" dirty="0"/>
              <a:t>使用</a:t>
            </a:r>
            <a:r>
              <a:rPr lang="en-US" altLang="zh-CN" sz="2000" b="1" dirty="0"/>
              <a:t>-march=core-avx2 –</a:t>
            </a:r>
            <a:r>
              <a:rPr lang="en-US" altLang="zh-CN" sz="2000" b="1" dirty="0" err="1"/>
              <a:t>fma</a:t>
            </a:r>
            <a:r>
              <a:rPr lang="zh-CN" altLang="en-US" sz="2000" dirty="0"/>
              <a:t>生成</a:t>
            </a:r>
            <a:r>
              <a:rPr lang="en-US" altLang="zh-CN" sz="2000" dirty="0"/>
              <a:t>AVX</a:t>
            </a:r>
            <a:r>
              <a:rPr lang="zh-CN" altLang="en-US" sz="2000" dirty="0"/>
              <a:t>等高级指令的程序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使用</a:t>
            </a:r>
            <a:r>
              <a:rPr lang="en-US" altLang="zh-CN" sz="2000" dirty="0"/>
              <a:t>intel</a:t>
            </a:r>
            <a:r>
              <a:rPr lang="zh-CN" altLang="en-US" sz="2000" dirty="0"/>
              <a:t>编译器，比</a:t>
            </a:r>
            <a:r>
              <a:rPr lang="en-US" altLang="zh-CN" sz="2000" dirty="0" err="1"/>
              <a:t>gcc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aocc</a:t>
            </a:r>
            <a:r>
              <a:rPr lang="zh-CN" altLang="en-US" sz="2000" dirty="0"/>
              <a:t>开启同等级优化快一点：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9406 </a:t>
            </a:r>
            <a:r>
              <a:rPr lang="en-US" altLang="zh-CN" sz="2000" dirty="0" err="1"/>
              <a:t>ms</a:t>
            </a:r>
            <a:r>
              <a:rPr lang="en-US" altLang="zh-CN" sz="2000" dirty="0"/>
              <a:t> vs 13650 </a:t>
            </a:r>
            <a:r>
              <a:rPr lang="en-US" altLang="zh-CN" sz="2000" dirty="0" err="1"/>
              <a:t>ms</a:t>
            </a:r>
            <a:r>
              <a:rPr lang="en-US" altLang="zh-CN" sz="2000" dirty="0"/>
              <a:t> vs 13650ms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相比基准</a:t>
            </a:r>
            <a:r>
              <a:rPr lang="en-US" altLang="zh-CN" sz="2000" dirty="0"/>
              <a:t>57961 </a:t>
            </a:r>
            <a:r>
              <a:rPr lang="en-US" altLang="zh-CN" sz="2000" dirty="0" err="1"/>
              <a:t>ms</a:t>
            </a:r>
            <a:r>
              <a:rPr lang="zh-CN" altLang="en-US" sz="2000" dirty="0"/>
              <a:t>已经实现了</a:t>
            </a:r>
            <a:r>
              <a:rPr lang="en-US" altLang="zh-CN" sz="2000" dirty="0"/>
              <a:t>4~5</a:t>
            </a:r>
            <a:r>
              <a:rPr lang="zh-CN" altLang="en-US" sz="2000" dirty="0"/>
              <a:t>倍左右的加速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FFB02D-FFDE-4ADC-8814-9A04E4712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497" y="3974172"/>
            <a:ext cx="7561213" cy="24745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B1005B0-181A-489B-BB66-F144F8871AB1}"/>
              </a:ext>
            </a:extLst>
          </p:cNvPr>
          <p:cNvSpPr txBox="1"/>
          <p:nvPr/>
        </p:nvSpPr>
        <p:spPr>
          <a:xfrm>
            <a:off x="9623710" y="5178982"/>
            <a:ext cx="268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 Unicode MS"/>
              </a:rPr>
              <a:t>57961ms &gt;&gt; 9385ms</a:t>
            </a:r>
            <a:endParaRPr lang="zh-CN" altLang="en-US" b="1" dirty="0">
              <a:solidFill>
                <a:srgbClr val="FF0000"/>
              </a:solidFill>
              <a:latin typeface="Arial Unicode MS"/>
            </a:endParaRPr>
          </a:p>
        </p:txBody>
      </p:sp>
      <p:pic>
        <p:nvPicPr>
          <p:cNvPr id="2" name="page9">
            <a:hlinkClick r:id="" action="ppaction://media"/>
            <a:extLst>
              <a:ext uri="{FF2B5EF4-FFF2-40B4-BE49-F238E27FC236}">
                <a16:creationId xmlns:a16="http://schemas.microsoft.com/office/drawing/2014/main" id="{949CE746-091C-416F-8D10-4BF3CC3840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16518" y="59594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8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07"/>
    </mc:Choice>
    <mc:Fallback>
      <p:transition spd="slow" advTm="19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</TotalTime>
  <Words>1858</Words>
  <Application>Microsoft Office PowerPoint</Application>
  <PresentationFormat>宽屏</PresentationFormat>
  <Paragraphs>170</Paragraphs>
  <Slides>21</Slides>
  <Notes>12</Notes>
  <HiddenSlides>0</HiddenSlides>
  <MMClips>10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 Unicode MS</vt:lpstr>
      <vt:lpstr>Source Han Sans CN</vt:lpstr>
      <vt:lpstr>Source Han Sans CN Heavy</vt:lpstr>
      <vt:lpstr>等线</vt:lpstr>
      <vt:lpstr>等线 Light</vt:lpstr>
      <vt:lpstr>方正公文小标宋</vt:lpstr>
      <vt:lpstr>黑体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Zhu Ziqi</cp:lastModifiedBy>
  <cp:revision>71</cp:revision>
  <dcterms:created xsi:type="dcterms:W3CDTF">2020-10-15T09:02:46Z</dcterms:created>
  <dcterms:modified xsi:type="dcterms:W3CDTF">2021-08-31T04:13:26Z</dcterms:modified>
</cp:coreProperties>
</file>